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Rajdhani SemiBold"/>
      <p:regular r:id="rId17"/>
      <p:bold r:id="rId18"/>
    </p:embeddedFont>
    <p:embeddedFont>
      <p:font typeface="Open Sans SemiBold"/>
      <p:regular r:id="rId19"/>
      <p:bold r:id="rId20"/>
      <p:italic r:id="rId21"/>
      <p:boldItalic r:id="rId22"/>
    </p:embeddedFont>
    <p:embeddedFont>
      <p:font typeface="Rajdhani Medium"/>
      <p:regular r:id="rId23"/>
      <p:bold r:id="rId24"/>
    </p:embeddedFont>
    <p:embeddedFont>
      <p:font typeface="Rajdhani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.fntdata"/><Relationship Id="rId22" Type="http://schemas.openxmlformats.org/officeDocument/2006/relationships/font" Target="fonts/OpenSansSemiBold-boldItalic.fntdata"/><Relationship Id="rId21" Type="http://schemas.openxmlformats.org/officeDocument/2006/relationships/font" Target="fonts/OpenSansSemiBold-italic.fntdata"/><Relationship Id="rId24" Type="http://schemas.openxmlformats.org/officeDocument/2006/relationships/font" Target="fonts/RajdhaniMedium-bold.fntdata"/><Relationship Id="rId23" Type="http://schemas.openxmlformats.org/officeDocument/2006/relationships/font" Target="fonts/Rajdhani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jdhani-bold.fntdata"/><Relationship Id="rId25" Type="http://schemas.openxmlformats.org/officeDocument/2006/relationships/font" Target="fonts/Rajdhani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RajdhaniSemiBold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OpenSansSemiBold-regular.fntdata"/><Relationship Id="rId18" Type="http://schemas.openxmlformats.org/officeDocument/2006/relationships/font" Target="fonts/Rajdhani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e03a64a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e03a64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e03a64a8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e03a64a8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e03a64a8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e03a64a8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e03a64a8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e03a64a8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f318fc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f318fc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e03a64a8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e03a64a8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72" name="Google Shape;172;p11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1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18857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6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16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18" name="Google Shape;18;p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3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0" name="Google Shape;230;p22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8" name="Google Shape;238;p22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6" name="Google Shape;246;p22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0" name="Google Shape;250;p22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7" name="Google Shape;257;p24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4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24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4" name="Google Shape;264;p24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5" name="Google Shape;265;p24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" name="Google Shape;267;p24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2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271" name="Google Shape;271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25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 SemiBold"/>
              <a:buNone/>
              <a:defRPr i="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3" name="Google Shape;30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out Footer">
  <p:cSld name="Title without Footer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None/>
              <a:defRPr b="1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9pPr>
          </a:lstStyle>
          <a:p/>
        </p:txBody>
      </p:sp>
      <p:sp>
        <p:nvSpPr>
          <p:cNvPr id="307" name="Google Shape;307;p27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8" name="Google Shape;308;p27"/>
          <p:cNvSpPr txBox="1"/>
          <p:nvPr>
            <p:ph idx="12" type="sldNum"/>
          </p:nvPr>
        </p:nvSpPr>
        <p:spPr>
          <a:xfrm>
            <a:off x="6553200" y="472382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4145937" y="4547420"/>
            <a:ext cx="942300" cy="53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25" lIns="82275" spcFirstLastPara="1" rIns="82275" wrap="square" tIns="41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0" y="3466071"/>
            <a:ext cx="9144000" cy="16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ayout">
  <p:cSld name="Photo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268927" y="268965"/>
            <a:ext cx="403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375" lIns="88375" spcFirstLastPara="1" rIns="88375" wrap="square" tIns="883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/>
        </p:txBody>
      </p:sp>
      <p:sp>
        <p:nvSpPr>
          <p:cNvPr id="313" name="Google Shape;313;p28"/>
          <p:cNvSpPr/>
          <p:nvPr>
            <p:ph idx="2" type="pic"/>
          </p:nvPr>
        </p:nvSpPr>
        <p:spPr>
          <a:xfrm>
            <a:off x="4571767" y="1"/>
            <a:ext cx="45717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0" i="0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0" i="0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0" i="0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268927" y="1546552"/>
            <a:ext cx="40338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75" lIns="88375" spcFirstLastPara="1" rIns="88375" wrap="square" tIns="883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447840" y="130572"/>
            <a:ext cx="6095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/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457200" y="1203336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/>
        </p:txBody>
      </p:sp>
      <p:sp>
        <p:nvSpPr>
          <p:cNvPr id="318" name="Google Shape;318;p29"/>
          <p:cNvSpPr txBox="1"/>
          <p:nvPr>
            <p:ph idx="2" type="body"/>
          </p:nvPr>
        </p:nvSpPr>
        <p:spPr>
          <a:xfrm>
            <a:off x="4674240" y="1203336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1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Slide">
  <p:cSld name="BLANK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50;p4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51" name="Google Shape;51;p4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">
  <p:cSld name="Title and Foot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/>
        </p:txBody>
      </p:sp>
      <p:sp>
        <p:nvSpPr>
          <p:cNvPr id="322" name="Google Shape;322;p31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1">
  <p:cSld name="Title and Footer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447793" y="130722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26" name="Google Shape;326;p32"/>
          <p:cNvSpPr txBox="1"/>
          <p:nvPr>
            <p:ph idx="10" type="dt"/>
          </p:nvPr>
        </p:nvSpPr>
        <p:spPr>
          <a:xfrm>
            <a:off x="457200" y="6250301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32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 2">
  <p:cSld name="Title and Footer_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447793" y="130723"/>
            <a:ext cx="609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b="1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30" name="Google Shape;330;p33"/>
          <p:cNvSpPr txBox="1"/>
          <p:nvPr>
            <p:ph idx="10" type="dt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6553200" y="472382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5"/>
          <p:cNvGrpSpPr/>
          <p:nvPr/>
        </p:nvGrpSpPr>
        <p:grpSpPr>
          <a:xfrm>
            <a:off x="7436056" y="294751"/>
            <a:ext cx="1190011" cy="1030966"/>
            <a:chOff x="4180903" y="3817858"/>
            <a:chExt cx="478897" cy="414909"/>
          </a:xfrm>
        </p:grpSpPr>
        <p:sp>
          <p:nvSpPr>
            <p:cNvPr id="81" name="Google Shape;81;p5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" name="Google Shape;83;p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85" name="Google Shape;85;p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" name="Google Shape;112;p5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5" name="Google Shape;115;p6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116" name="Google Shape;116;p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2">
            <a:alphaModFix/>
          </a:blip>
          <a:srcRect b="0" l="8208" r="5293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9" name="Google Shape;149;p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3" name="Google Shape;153;p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4" name="Google Shape;154;p8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6" name="Google Shape;166;p10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28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</a:t>
            </a:r>
            <a:r>
              <a:rPr lang="es"/>
              <a:t> de visualización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EcoBici</a:t>
            </a:r>
            <a:endParaRPr/>
          </a:p>
        </p:txBody>
      </p:sp>
      <p:sp>
        <p:nvSpPr>
          <p:cNvPr id="337" name="Google Shape;337;p34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Módulo 1: </a:t>
            </a:r>
            <a:r>
              <a:rPr lang="es" sz="3600"/>
              <a:t>Herramientas de Analytics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EcoBici</a:t>
            </a:r>
            <a:endParaRPr/>
          </a:p>
        </p:txBody>
      </p:sp>
      <p:sp>
        <p:nvSpPr>
          <p:cNvPr id="343" name="Google Shape;343;p35"/>
          <p:cNvSpPr txBox="1"/>
          <p:nvPr>
            <p:ph idx="2" type="body"/>
          </p:nvPr>
        </p:nvSpPr>
        <p:spPr>
          <a:xfrm>
            <a:off x="4929600" y="1309075"/>
            <a:ext cx="37665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Open Sans"/>
                <a:ea typeface="Open Sans"/>
                <a:cs typeface="Open Sans"/>
                <a:sym typeface="Open Sans"/>
              </a:rPr>
              <a:t>Objetivos: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Desarrollar habilidades de diseño en herramientas de BI.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s"/>
              <a:t>Generar el hábito de pensar en qué se quiere transmitir </a:t>
            </a:r>
            <a:r>
              <a:rPr lang="es">
                <a:solidFill>
                  <a:schemeClr val="dk1"/>
                </a:solidFill>
              </a:rPr>
              <a:t>y a quién va dirigida la información </a:t>
            </a:r>
            <a:r>
              <a:rPr lang="es"/>
              <a:t>a partir de las elecciones de gráficos.</a:t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00" y="1632088"/>
            <a:ext cx="4226202" cy="23772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00000" dist="857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</a:t>
            </a:r>
            <a:r>
              <a:rPr lang="es"/>
              <a:t>EcoBici</a:t>
            </a:r>
            <a:endParaRPr/>
          </a:p>
        </p:txBody>
      </p:sp>
      <p:sp>
        <p:nvSpPr>
          <p:cNvPr id="350" name="Google Shape;350;p36"/>
          <p:cNvSpPr txBox="1"/>
          <p:nvPr>
            <p:ph idx="2" type="body"/>
          </p:nvPr>
        </p:nvSpPr>
        <p:spPr>
          <a:xfrm>
            <a:off x="294250" y="1318150"/>
            <a:ext cx="8294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Ustedes cuentan con un tablero realizado en herramientas de BI (Power BI y Tableau) donde no se </a:t>
            </a: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trabajó</a:t>
            </a: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 en la comunicación visual.</a:t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El usuario destinatario de su dashboard es el </a:t>
            </a:r>
            <a:r>
              <a:rPr b="1" lang="es" sz="2300">
                <a:latin typeface="Rajdhani"/>
                <a:ea typeface="Rajdhani"/>
                <a:cs typeface="Rajdhani"/>
                <a:sym typeface="Rajdhani"/>
              </a:rPr>
              <a:t>área de operaciones</a:t>
            </a: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 de EcoBici. </a:t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El dataset es un dataset real que contiene la información de la utilización de las </a:t>
            </a: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EcoBici</a:t>
            </a:r>
            <a:r>
              <a:rPr lang="es" sz="2300">
                <a:latin typeface="Rajdhani"/>
                <a:ea typeface="Rajdhani"/>
                <a:cs typeface="Rajdhani"/>
                <a:sym typeface="Rajdhani"/>
              </a:rPr>
              <a:t>s para el año 2018.</a:t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</a:t>
            </a:r>
            <a:r>
              <a:rPr lang="es"/>
              <a:t>EcoBici</a:t>
            </a:r>
            <a:endParaRPr/>
          </a:p>
        </p:txBody>
      </p:sp>
      <p:sp>
        <p:nvSpPr>
          <p:cNvPr id="356" name="Google Shape;356;p37"/>
          <p:cNvSpPr txBox="1"/>
          <p:nvPr>
            <p:ph idx="2" type="body"/>
          </p:nvPr>
        </p:nvSpPr>
        <p:spPr>
          <a:xfrm>
            <a:off x="294250" y="1241950"/>
            <a:ext cx="8294700" cy="3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Tarea a realizar</a:t>
            </a:r>
            <a:r>
              <a:rPr b="1" lang="es" sz="2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:</a:t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Rajdhani"/>
                <a:ea typeface="Rajdhani"/>
                <a:cs typeface="Rajdhani"/>
                <a:sym typeface="Rajdhani"/>
              </a:rPr>
              <a:t>Al área de operaciones de EcoBici le interesa </a:t>
            </a:r>
            <a:r>
              <a:rPr b="1" lang="es" sz="2100">
                <a:latin typeface="Rajdhani"/>
                <a:ea typeface="Rajdhani"/>
                <a:cs typeface="Rajdhani"/>
                <a:sym typeface="Rajdhani"/>
              </a:rPr>
              <a:t>analizar quiénes son sus usuarios y cómo se utilizan las bicis.</a:t>
            </a:r>
            <a:r>
              <a:rPr lang="es" sz="2100">
                <a:latin typeface="Rajdhani"/>
                <a:ea typeface="Rajdhani"/>
                <a:cs typeface="Rajdhani"/>
                <a:sym typeface="Rajdhani"/>
              </a:rPr>
              <a:t> Es por esto que le gustaría tener una infografía de sus usuarios y otra infografía del servicio.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</a:t>
            </a:r>
            <a:r>
              <a:rPr lang="es"/>
              <a:t>EcoBici</a:t>
            </a:r>
            <a:endParaRPr/>
          </a:p>
        </p:txBody>
      </p:sp>
      <p:sp>
        <p:nvSpPr>
          <p:cNvPr id="362" name="Google Shape;362;p38"/>
          <p:cNvSpPr txBox="1"/>
          <p:nvPr>
            <p:ph idx="2" type="body"/>
          </p:nvPr>
        </p:nvSpPr>
        <p:spPr>
          <a:xfrm>
            <a:off x="294250" y="1241950"/>
            <a:ext cx="8294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ajdhani"/>
                <a:ea typeface="Rajdhani"/>
                <a:cs typeface="Rajdhani"/>
                <a:sym typeface="Rajdhani"/>
              </a:rPr>
              <a:t>Recomendaciones</a:t>
            </a:r>
            <a:r>
              <a:rPr b="1" lang="es" sz="2100">
                <a:latin typeface="Rajdhani"/>
                <a:ea typeface="Rajdhani"/>
                <a:cs typeface="Rajdhani"/>
                <a:sym typeface="Rajdhani"/>
              </a:rPr>
              <a:t>:</a:t>
            </a:r>
            <a:endParaRPr b="1"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★"/>
            </a:pP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La herramienta a utilizar es de su elección</a:t>
            </a: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. Lo importante es cumplir con la petición del área de operaciones.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jdhani"/>
              <a:buChar char="★"/>
            </a:pPr>
            <a:r>
              <a:rPr b="1"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Enfoquense en generar una buena comunicación visual </a:t>
            </a:r>
            <a:r>
              <a:rPr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¿Cómo mejorarían la visualización actual? </a:t>
            </a:r>
            <a:endParaRPr sz="200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jdhani"/>
              <a:buChar char="★"/>
            </a:pPr>
            <a:r>
              <a:rPr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Agreguen análisis extras </a:t>
            </a:r>
            <a:r>
              <a:rPr b="1"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solamente si lo consideran necesario</a:t>
            </a:r>
            <a:r>
              <a:rPr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</a:t>
            </a:r>
            <a:r>
              <a:rPr lang="es"/>
              <a:t>EcoBici</a:t>
            </a:r>
            <a:endParaRPr/>
          </a:p>
        </p:txBody>
      </p:sp>
      <p:sp>
        <p:nvSpPr>
          <p:cNvPr id="368" name="Google Shape;368;p39"/>
          <p:cNvSpPr txBox="1"/>
          <p:nvPr>
            <p:ph idx="2" type="body"/>
          </p:nvPr>
        </p:nvSpPr>
        <p:spPr>
          <a:xfrm>
            <a:off x="294250" y="1241950"/>
            <a:ext cx="8294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Rajdhani"/>
                <a:ea typeface="Rajdhani"/>
                <a:cs typeface="Rajdhani"/>
                <a:sym typeface="Rajdhani"/>
              </a:rPr>
              <a:t>Recomendaciones:</a:t>
            </a:r>
            <a:endParaRPr b="1" sz="21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★"/>
            </a:pP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El </a:t>
            </a: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dashboard a realizar debe ser amigable con el usuario, porque </a:t>
            </a: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no tiene conocimiento de la herramienta.</a:t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★"/>
            </a:pPr>
            <a:r>
              <a:rPr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En lo posible utilizar </a:t>
            </a:r>
            <a:r>
              <a:rPr b="1"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íconos o imágenes o logos</a:t>
            </a:r>
            <a:r>
              <a:rPr lang="es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.</a:t>
            </a:r>
            <a:endParaRPr b="1"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★"/>
            </a:pP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Al usuario l</a:t>
            </a: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e gustaría que se respeten </a:t>
            </a: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los colores de la organización</a:t>
            </a: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★"/>
            </a:pP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Al usuario n</a:t>
            </a:r>
            <a:r>
              <a:rPr b="1" lang="es" sz="2000">
                <a:latin typeface="Rajdhani"/>
                <a:ea typeface="Rajdhani"/>
                <a:cs typeface="Rajdhani"/>
                <a:sym typeface="Rajdhani"/>
              </a:rPr>
              <a:t>o le interesa tener más de dos reportes</a:t>
            </a:r>
            <a:r>
              <a:rPr lang="es" sz="2000">
                <a:latin typeface="Rajdhani"/>
                <a:ea typeface="Rajdhani"/>
                <a:cs typeface="Rajdhani"/>
                <a:sym typeface="Rajdhani"/>
              </a:rPr>
              <a:t> porque también le interesa imprimir el dashboard.</a:t>
            </a:r>
            <a:endParaRPr sz="2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Desafío de visualización - </a:t>
            </a:r>
            <a:r>
              <a:rPr lang="es"/>
              <a:t>EcoBici</a:t>
            </a:r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550" y="1041100"/>
            <a:ext cx="2186900" cy="21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 txBox="1"/>
          <p:nvPr>
            <p:ph type="title"/>
          </p:nvPr>
        </p:nvSpPr>
        <p:spPr>
          <a:xfrm>
            <a:off x="246000" y="3637363"/>
            <a:ext cx="8898000" cy="72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¡Éxitos!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